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34" r:id="rId4"/>
    <p:sldMasterId id="2147483737" r:id="rId5"/>
  </p:sldMasterIdLst>
  <p:notesMasterIdLst>
    <p:notesMasterId r:id="rId49"/>
  </p:notesMasterIdLst>
  <p:sldIdLst>
    <p:sldId id="256" r:id="rId6"/>
    <p:sldId id="258" r:id="rId7"/>
    <p:sldId id="2147479093" r:id="rId8"/>
    <p:sldId id="2147479619" r:id="rId9"/>
    <p:sldId id="2147479094" r:id="rId10"/>
    <p:sldId id="2147479610" r:id="rId11"/>
    <p:sldId id="2147470963" r:id="rId12"/>
    <p:sldId id="2147479089" r:id="rId13"/>
    <p:sldId id="2147479090" r:id="rId14"/>
    <p:sldId id="2147478336" r:id="rId15"/>
    <p:sldId id="2147479608" r:id="rId16"/>
    <p:sldId id="2147478340" r:id="rId17"/>
    <p:sldId id="2147479618" r:id="rId18"/>
    <p:sldId id="2147479091" r:id="rId19"/>
    <p:sldId id="2147479092" r:id="rId20"/>
    <p:sldId id="264" r:id="rId21"/>
    <p:sldId id="265" r:id="rId22"/>
    <p:sldId id="2147479621" r:id="rId23"/>
    <p:sldId id="2147479616" r:id="rId24"/>
    <p:sldId id="2147479617" r:id="rId25"/>
    <p:sldId id="2147479612" r:id="rId26"/>
    <p:sldId id="2147479624" r:id="rId27"/>
    <p:sldId id="259" r:id="rId28"/>
    <p:sldId id="260" r:id="rId29"/>
    <p:sldId id="263" r:id="rId30"/>
    <p:sldId id="261" r:id="rId31"/>
    <p:sldId id="273" r:id="rId32"/>
    <p:sldId id="2147479620" r:id="rId33"/>
    <p:sldId id="2147479622" r:id="rId34"/>
    <p:sldId id="262" r:id="rId35"/>
    <p:sldId id="2147479553" r:id="rId36"/>
    <p:sldId id="2147479614" r:id="rId37"/>
    <p:sldId id="2147479615" r:id="rId38"/>
    <p:sldId id="2147479613" r:id="rId39"/>
    <p:sldId id="2147479611" r:id="rId40"/>
    <p:sldId id="266" r:id="rId41"/>
    <p:sldId id="268" r:id="rId42"/>
    <p:sldId id="267" r:id="rId43"/>
    <p:sldId id="269" r:id="rId44"/>
    <p:sldId id="271" r:id="rId45"/>
    <p:sldId id="2147479623" r:id="rId46"/>
    <p:sldId id="270" r:id="rId47"/>
    <p:sldId id="27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8"/>
          </p14:sldIdLst>
        </p14:section>
        <p14:section name="Overview" id="{E3BC3780-8CC9-4733-81D2-3FBF7513C5AF}">
          <p14:sldIdLst>
            <p14:sldId id="2147479093"/>
            <p14:sldId id="2147479619"/>
            <p14:sldId id="2147479094"/>
            <p14:sldId id="2147479610"/>
            <p14:sldId id="2147470963"/>
            <p14:sldId id="2147479089"/>
            <p14:sldId id="2147479090"/>
            <p14:sldId id="2147478336"/>
            <p14:sldId id="2147479608"/>
            <p14:sldId id="2147478340"/>
            <p14:sldId id="2147479618"/>
            <p14:sldId id="2147479091"/>
            <p14:sldId id="2147479092"/>
          </p14:sldIdLst>
        </p14:section>
        <p14:section name="Creation" id="{ED425CC8-0C86-4672-9D6B-BAB11C50D655}">
          <p14:sldIdLst>
            <p14:sldId id="264"/>
            <p14:sldId id="265"/>
            <p14:sldId id="2147479621"/>
            <p14:sldId id="2147479616"/>
            <p14:sldId id="2147479617"/>
            <p14:sldId id="2147479612"/>
            <p14:sldId id="2147479624"/>
            <p14:sldId id="259"/>
            <p14:sldId id="260"/>
            <p14:sldId id="263"/>
            <p14:sldId id="261"/>
            <p14:sldId id="273"/>
            <p14:sldId id="2147479620"/>
            <p14:sldId id="2147479622"/>
            <p14:sldId id="262"/>
            <p14:sldId id="2147479553"/>
            <p14:sldId id="2147479614"/>
            <p14:sldId id="2147479615"/>
            <p14:sldId id="2147479613"/>
          </p14:sldIdLst>
        </p14:section>
        <p14:section name="ADditional configs" id="{2D3A86EF-4BDF-45FB-BA3C-6302D1CEE1EE}">
          <p14:sldIdLst>
            <p14:sldId id="2147479611"/>
          </p14:sldIdLst>
        </p14:section>
        <p14:section name="DataPreparation" id="{A1FF6B09-2822-473A-97B1-1F6F4256C6DD}">
          <p14:sldIdLst>
            <p14:sldId id="266"/>
            <p14:sldId id="268"/>
            <p14:sldId id="267"/>
          </p14:sldIdLst>
        </p14:section>
        <p14:section name="Additional Resources" id="{7FBD5F93-5A51-4F09-B467-85614BB2DE86}">
          <p14:sldIdLst>
            <p14:sldId id="269"/>
            <p14:sldId id="271"/>
            <p14:sldId id="2147479623"/>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7479" autoAdjust="0"/>
  </p:normalViewPr>
  <p:slideViewPr>
    <p:cSldViewPr snapToGrid="0">
      <p:cViewPr varScale="1">
        <p:scale>
          <a:sx n="101" d="100"/>
          <a:sy n="101" d="100"/>
        </p:scale>
        <p:origin x="3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21/06/2023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pp.powerbi.com/groups/me/apps/ca118c33-8180-454c-bab5-eff67464a11f?referrer=appsource.microsoft.com&amp;experience=power-bi"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019518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15</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Please turn on the feature switch '</a:t>
            </a:r>
            <a:r>
              <a:rPr kumimoji="0" lang="en-US" sz="1200" b="1"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?trident=1</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to have Trident enabled experiences (</a:t>
            </a:r>
            <a:r>
              <a:rPr kumimoji="0" lang="en-US" sz="1200" b="0"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you should have PPU licenses by default as Microsoft employees/vendor</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18</a:t>
            </a:fld>
            <a:endParaRPr lang="en-IE"/>
          </a:p>
        </p:txBody>
      </p:sp>
    </p:spTree>
    <p:extLst>
      <p:ext uri="{BB962C8B-B14F-4D97-AF65-F5344CB8AC3E}">
        <p14:creationId xmlns:p14="http://schemas.microsoft.com/office/powerpoint/2010/main" val="1713359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App.powerbi.com </a:t>
            </a:r>
          </a:p>
          <a:p>
            <a:r>
              <a:rPr lang="en-IE" dirty="0"/>
              <a:t>(if logged in you will be redirected to your PBI tenant) </a:t>
            </a:r>
          </a:p>
          <a:p>
            <a:r>
              <a:rPr lang="en-IE" dirty="0"/>
              <a:t>My Workspace</a:t>
            </a:r>
          </a:p>
          <a:p>
            <a:r>
              <a:rPr lang="en-IE" dirty="0"/>
              <a:t>New -&gt; Show All </a:t>
            </a:r>
          </a:p>
          <a:p>
            <a:endParaRPr lang="en-IE" dirty="0"/>
          </a:p>
          <a:p>
            <a:r>
              <a:rPr lang="en-IE" dirty="0"/>
              <a:t>Click on any of Fabric Features </a:t>
            </a:r>
          </a:p>
          <a:p>
            <a:endParaRPr lang="en-IE" dirty="0">
              <a:solidFill>
                <a:srgbClr val="FF0000"/>
              </a:solidFill>
            </a:endParaRPr>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415808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21</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You can actually create capacity from PBI portal </a:t>
            </a:r>
          </a:p>
          <a:p>
            <a:endParaRPr lang="en-IE" dirty="0"/>
          </a:p>
          <a:p>
            <a:r>
              <a:rPr lang="en-IE" dirty="0"/>
              <a:t>Capacity usage report is also there (you will need to install “</a:t>
            </a:r>
            <a:r>
              <a:rPr lang="en-IE" b="0" i="0" u="none" strike="noStrike" dirty="0">
                <a:effectLst/>
                <a:latin typeface="Segoe UI" panose="020B0502040204020203" pitchFamily="34" charset="0"/>
                <a:hlinkClick r:id="rId3"/>
              </a:rPr>
              <a:t>Microsoft Fabric Capacity Metrics</a:t>
            </a:r>
            <a:r>
              <a:rPr lang="en-IE" dirty="0"/>
              <a:t>” app.</a:t>
            </a:r>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3636298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PREVIEW PRICING, INDICATION ONLY</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PBI v-cores will evolve to Compute Units (group of 8 v-cores)</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a:t>
            </a:fld>
            <a:endParaRPr lang="en-IE"/>
          </a:p>
        </p:txBody>
      </p:sp>
    </p:spTree>
    <p:extLst>
      <p:ext uri="{BB962C8B-B14F-4D97-AF65-F5344CB8AC3E}">
        <p14:creationId xmlns:p14="http://schemas.microsoft.com/office/powerpoint/2010/main" val="40088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Assign a license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26</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Settings -&gt; Admin Portal </a:t>
            </a:r>
          </a:p>
        </p:txBody>
      </p:sp>
      <p:sp>
        <p:nvSpPr>
          <p:cNvPr id="4" name="Slide Number Placeholder 3"/>
          <p:cNvSpPr>
            <a:spLocks noGrp="1"/>
          </p:cNvSpPr>
          <p:nvPr>
            <p:ph type="sldNum" sz="quarter" idx="5"/>
          </p:nvPr>
        </p:nvSpPr>
        <p:spPr/>
        <p:txBody>
          <a:bodyPr/>
          <a:lstStyle/>
          <a:p>
            <a:fld id="{FAEA92B5-0595-4489-B196-EA78E0FC2F0C}" type="slidenum">
              <a:rPr lang="en-IE" smtClean="0"/>
              <a:t>28</a:t>
            </a:fld>
            <a:endParaRPr lang="en-IE"/>
          </a:p>
        </p:txBody>
      </p:sp>
    </p:spTree>
    <p:extLst>
      <p:ext uri="{BB962C8B-B14F-4D97-AF65-F5344CB8AC3E}">
        <p14:creationId xmlns:p14="http://schemas.microsoft.com/office/powerpoint/2010/main" val="23305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Data Engineering -&gt; Use a Sample</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950213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TDS endpoint? </a:t>
            </a:r>
          </a:p>
          <a:p>
            <a:endParaRPr lang="en-IE"/>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32</a:t>
            </a:fld>
            <a:endParaRPr lang="en-IE"/>
          </a:p>
        </p:txBody>
      </p:sp>
    </p:spTree>
    <p:extLst>
      <p:ext uri="{BB962C8B-B14F-4D97-AF65-F5344CB8AC3E}">
        <p14:creationId xmlns:p14="http://schemas.microsoft.com/office/powerpoint/2010/main" val="19608346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34</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Governance feature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a:p>
            <a:endParaRPr lang="en-IE" dirty="0"/>
          </a:p>
          <a:p>
            <a:pPr algn="l"/>
            <a:r>
              <a:rPr lang="en-GB" b="1" i="0" dirty="0">
                <a:solidFill>
                  <a:srgbClr val="161616"/>
                </a:solidFill>
                <a:effectLst/>
                <a:latin typeface="Segoe UI" panose="020B0502040204020203" pitchFamily="34" charset="0"/>
              </a:rPr>
              <a:t>What are Fabric domains?</a:t>
            </a:r>
          </a:p>
          <a:p>
            <a:pPr algn="l"/>
            <a:r>
              <a:rPr lang="en-GB" b="0" i="0" dirty="0">
                <a:solidFill>
                  <a:srgbClr val="161616"/>
                </a:solidFill>
                <a:effectLst/>
                <a:latin typeface="Segoe UI" panose="020B0502040204020203" pitchFamily="34" charset="0"/>
              </a:rPr>
              <a:t>In Fabric, a domain is a way of logically grouping together all the data in an organization that is relevant to a particular area or field. One of the most common uses for domains is to group data by business department, making it possible for departments to manage their data according to their specific regulations, restrictions, and needs.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35</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37</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39</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Ease of use</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One Lake is OneDrive for your data</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Unification, simplification and democratisation of Analytics in the organisation.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a:t>
            </a:fld>
            <a:endParaRPr lang="en-IE"/>
          </a:p>
        </p:txBody>
      </p:sp>
    </p:spTree>
    <p:extLst>
      <p:ext uri="{BB962C8B-B14F-4D97-AF65-F5344CB8AC3E}">
        <p14:creationId xmlns:p14="http://schemas.microsoft.com/office/powerpoint/2010/main" val="3137073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40</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6/21/2023 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cannot create OneLake storage. OneLake storage (ADLS Gen2) managed by OneLake API is attached to Trident tenant. When a workspace is created, a folder is created in OneLake storage (ADLS Gen2 behind the scenes) on a customer tenant.</a:t>
            </a:r>
          </a:p>
          <a:p>
            <a:endParaRPr lang="en-IE" dirty="0"/>
          </a:p>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9</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OneLake aims to provide you a data lake as service without you needing to build it yourself. For years, you have had “OneDrive” for all your documents. Now, you have “OneLake” for all your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Fabric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6/21/2023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6/21/2023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40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993491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783-F86D-4AB9-85E4-5A147F8DB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7AC7B-4013-4C76-B6E0-5EE0A5E12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6497E-E6C8-4C4E-8DA4-50737C0A3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4996F-D9C4-4944-8329-1FA6A13F9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0C13F-0238-440B-BD8F-69D4B7566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E700-F547-4FD3-9946-A3201816BBD4}"/>
              </a:ext>
            </a:extLst>
          </p:cNvPr>
          <p:cNvSpPr>
            <a:spLocks noGrp="1"/>
          </p:cNvSpPr>
          <p:nvPr>
            <p:ph type="dt" sz="half" idx="10"/>
          </p:nvPr>
        </p:nvSpPr>
        <p:spPr/>
        <p:txBody>
          <a:bodyPr/>
          <a:lstStyle/>
          <a:p>
            <a:fld id="{F9FECD8F-2C58-4E71-9AAD-69D080A3FF62}" type="datetimeFigureOut">
              <a:rPr lang="en-US" smtClean="0"/>
              <a:t>6/21/2023</a:t>
            </a:fld>
            <a:endParaRPr lang="en-US"/>
          </a:p>
        </p:txBody>
      </p:sp>
      <p:sp>
        <p:nvSpPr>
          <p:cNvPr id="8" name="Footer Placeholder 7">
            <a:extLst>
              <a:ext uri="{FF2B5EF4-FFF2-40B4-BE49-F238E27FC236}">
                <a16:creationId xmlns:a16="http://schemas.microsoft.com/office/drawing/2014/main" id="{BBFC7EC5-124B-4D63-A7E1-6E9EE9988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89C26-2927-428D-B1F3-E86D6CB82DB0}"/>
              </a:ext>
            </a:extLst>
          </p:cNvPr>
          <p:cNvSpPr>
            <a:spLocks noGrp="1"/>
          </p:cNvSpPr>
          <p:nvPr>
            <p:ph type="sldNum" sz="quarter" idx="12"/>
          </p:nvPr>
        </p:nvSpPr>
        <p:spPr/>
        <p:txBody>
          <a:bodyPr/>
          <a:lstStyle/>
          <a:p>
            <a:fld id="{A9FBF426-6246-47C8-B476-87CFB53D1B66}" type="slidenum">
              <a:rPr lang="en-US" smtClean="0"/>
              <a:t>‹#›</a:t>
            </a:fld>
            <a:endParaRPr lang="en-US"/>
          </a:p>
        </p:txBody>
      </p:sp>
    </p:spTree>
    <p:extLst>
      <p:ext uri="{BB962C8B-B14F-4D97-AF65-F5344CB8AC3E}">
        <p14:creationId xmlns:p14="http://schemas.microsoft.com/office/powerpoint/2010/main" val="10937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21/06/2023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21/06/2023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7685435"/>
      </p:ext>
    </p:extLst>
  </p:cSld>
  <p:clrMap bg1="lt1" tx1="dk1" bg2="lt2" tx2="dk2" accent1="accent1" accent2="accent2" accent3="accent3" accent4="accent4" accent5="accent5" accent6="accent6" hlink="hlink" folHlink="folHlink"/>
  <p:sldLayoutIdLst>
    <p:sldLayoutId id="2147483735" r:id="rId1"/>
    <p:sldLayoutId id="214748373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2295-6E3F-43B9-9833-D662368CF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0A7C3-CF22-4898-B6C7-DF4E22033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73DFA-2C90-4070-A91C-55B9AABFA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ECD8F-2C58-4E71-9AAD-69D080A3FF62}" type="datetimeFigureOut">
              <a:rPr lang="en-US" smtClean="0"/>
              <a:t>6/21/2023</a:t>
            </a:fld>
            <a:endParaRPr lang="en-US"/>
          </a:p>
        </p:txBody>
      </p:sp>
      <p:sp>
        <p:nvSpPr>
          <p:cNvPr id="5" name="Footer Placeholder 4">
            <a:extLst>
              <a:ext uri="{FF2B5EF4-FFF2-40B4-BE49-F238E27FC236}">
                <a16:creationId xmlns:a16="http://schemas.microsoft.com/office/drawing/2014/main" id="{282D56C5-0F56-4DDB-AC96-0BB02D680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62088A-CC2B-4E2C-8F3A-2EA4946A8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F426-6246-47C8-B476-87CFB53D1B66}" type="slidenum">
              <a:rPr lang="en-US" smtClean="0"/>
              <a:t>‹#›</a:t>
            </a:fld>
            <a:endParaRPr lang="en-US"/>
          </a:p>
        </p:txBody>
      </p:sp>
    </p:spTree>
    <p:extLst>
      <p:ext uri="{BB962C8B-B14F-4D97-AF65-F5344CB8AC3E}">
        <p14:creationId xmlns:p14="http://schemas.microsoft.com/office/powerpoint/2010/main" val="4007905281"/>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msit.powerbi.com/?trident=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daily.powerbi.com/?trident=1" TargetMode="External"/><Relationship Id="rId4" Type="http://schemas.openxmlformats.org/officeDocument/2006/relationships/hyperlink" Target="http://dxt.powerbi.com/?trident=1"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learn.microsoft.com/en-us/fabric/enterprise/buy-subscription" TargetMode="External"/><Relationship Id="rId3" Type="http://schemas.openxmlformats.org/officeDocument/2006/relationships/hyperlink" Target="https://aka.ms/try-fabric" TargetMode="External"/><Relationship Id="rId7" Type="http://schemas.openxmlformats.org/officeDocument/2006/relationships/hyperlink" Target="https://learn.microsoft.com/en-us/fabric/get-started/fabric-t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learn.microsoft.com/en-us/fabric/admin/fabric-switch" TargetMode="Externa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ssms/download-sql-server-management-studio-ssms?view=sql-server-ver16"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learn.microsoft.com/en-us/fabric/enterprise/license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pPr algn="ctr"/>
            <a:r>
              <a:rPr lang="en-US"/>
              <a:t>OneLake for all data</a:t>
            </a:r>
            <a:br>
              <a:rPr lang="en-US"/>
            </a:br>
            <a:r>
              <a:rPr lang="en-US" sz="2400">
                <a:solidFill>
                  <a:srgbClr val="0078D4"/>
                </a:solidFill>
              </a:rPr>
              <a:t>“The OneDrive for data”</a:t>
            </a:r>
            <a:endParaRPr lang="en-US">
              <a:solidFill>
                <a:srgbClr val="0078D4"/>
              </a:solidFill>
            </a:endParaRPr>
          </a:p>
        </p:txBody>
      </p:sp>
      <p:sp>
        <p:nvSpPr>
          <p:cNvPr id="8" name="Rectangle: Rounded Corners 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C05AB00A-CE69-A9E8-A7FF-67B9CF52CB18}"/>
              </a:ext>
            </a:extLst>
          </p:cNvPr>
          <p:cNvSpPr/>
          <p:nvPr/>
        </p:nvSpPr>
        <p:spPr bwMode="auto">
          <a:xfrm>
            <a:off x="1388102" y="5485252"/>
            <a:ext cx="9415797" cy="649188"/>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OneLake provides a data lake as a service without you needing to build it</a:t>
            </a:r>
          </a:p>
        </p:txBody>
      </p:sp>
      <p:pic>
        <p:nvPicPr>
          <p:cNvPr id="3" name="Graphic 2">
            <a:extLst>
              <a:ext uri="{FF2B5EF4-FFF2-40B4-BE49-F238E27FC236}">
                <a16:creationId xmlns:a16="http://schemas.microsoft.com/office/drawing/2014/main" id="{20AC1015-1BE1-76CA-3E2D-12CED16C87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8504" y="2191380"/>
            <a:ext cx="1926798" cy="1926796"/>
          </a:xfrm>
          <a:prstGeom prst="rect">
            <a:avLst/>
          </a:prstGeom>
        </p:spPr>
      </p:pic>
      <p:pic>
        <p:nvPicPr>
          <p:cNvPr id="4" name="Graphic 3">
            <a:extLst>
              <a:ext uri="{FF2B5EF4-FFF2-40B4-BE49-F238E27FC236}">
                <a16:creationId xmlns:a16="http://schemas.microsoft.com/office/drawing/2014/main" id="{F7E814E3-86F3-5583-372E-3E090E32F8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4044" y="2406455"/>
            <a:ext cx="1472108" cy="1496644"/>
          </a:xfrm>
          <a:prstGeom prst="rect">
            <a:avLst/>
          </a:prstGeom>
        </p:spPr>
      </p:pic>
      <p:sp>
        <p:nvSpPr>
          <p:cNvPr id="5" name="TextBox 4">
            <a:extLst>
              <a:ext uri="{FF2B5EF4-FFF2-40B4-BE49-F238E27FC236}">
                <a16:creationId xmlns:a16="http://schemas.microsoft.com/office/drawing/2014/main" id="{26DDF341-BF40-ACBA-656F-F41502C3F945}"/>
              </a:ext>
            </a:extLst>
          </p:cNvPr>
          <p:cNvSpPr txBox="1"/>
          <p:nvPr/>
        </p:nvSpPr>
        <p:spPr>
          <a:xfrm>
            <a:off x="3386622"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documents</a:t>
            </a:r>
          </a:p>
        </p:txBody>
      </p:sp>
      <p:sp>
        <p:nvSpPr>
          <p:cNvPr id="7" name="TextBox 6">
            <a:extLst>
              <a:ext uri="{FF2B5EF4-FFF2-40B4-BE49-F238E27FC236}">
                <a16:creationId xmlns:a16="http://schemas.microsoft.com/office/drawing/2014/main" id="{60DCB413-8934-5CF3-328C-5B163FC0D036}"/>
              </a:ext>
            </a:extLst>
          </p:cNvPr>
          <p:cNvSpPr txBox="1"/>
          <p:nvPr/>
        </p:nvSpPr>
        <p:spPr>
          <a:xfrm>
            <a:off x="7074817"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data</a:t>
            </a:r>
          </a:p>
        </p:txBody>
      </p:sp>
      <p:sp>
        <p:nvSpPr>
          <p:cNvPr id="2" name="Oval 1">
            <a:extLst>
              <a:ext uri="{FF2B5EF4-FFF2-40B4-BE49-F238E27FC236}">
                <a16:creationId xmlns:a16="http://schemas.microsoft.com/office/drawing/2014/main" id="{2CFB93DE-E5A5-7D4E-C20B-14B3F84E51BC}"/>
              </a:ext>
              <a:ext uri="{C183D7F6-B498-43B3-948B-1728B52AA6E4}">
                <adec:decorative xmlns:adec="http://schemas.microsoft.com/office/drawing/2017/decorative" val="1"/>
              </a:ext>
            </a:extLst>
          </p:cNvPr>
          <p:cNvSpPr/>
          <p:nvPr/>
        </p:nvSpPr>
        <p:spPr bwMode="auto">
          <a:xfrm>
            <a:off x="2639195"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42FD6B76-2879-F90B-D4F4-DC41928A3EE6}"/>
              </a:ext>
              <a:ext uri="{C183D7F6-B498-43B3-948B-1728B52AA6E4}">
                <adec:decorative xmlns:adec="http://schemas.microsoft.com/office/drawing/2017/decorative" val="1"/>
              </a:ext>
            </a:extLst>
          </p:cNvPr>
          <p:cNvSpPr/>
          <p:nvPr/>
        </p:nvSpPr>
        <p:spPr bwMode="auto">
          <a:xfrm>
            <a:off x="6327390"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6238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25E-6 2.59259E-6 L 1.2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25E-6 2.59259E-6 L 1.25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1.25E-6 2.59259E-6 L 1.25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1.25E-6 2.59259E-6 L 1.25E-6 0.03541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1.25E-6 2.59259E-6 L 1.2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1.25E-6 2.59259E-6 L 1.25E-6 0.03541 " pathEditMode="relative" rAng="0" ptsTypes="AA">
                                      <p:cBhvr>
                                        <p:cTn id="34" dur="700" spd="-100000" fill="hold"/>
                                        <p:tgtEl>
                                          <p:spTgt spid="7"/>
                                        </p:tgtEl>
                                        <p:attrNameLst>
                                          <p:attrName>ppt_x</p:attrName>
                                          <p:attrName>ppt_y</p:attrName>
                                        </p:attrNameLst>
                                      </p:cBhvr>
                                      <p:rCtr x="0" y="1759"/>
                                    </p:animMotion>
                                  </p:childTnLst>
                                </p:cTn>
                              </p:par>
                            </p:childTnLst>
                          </p:cTn>
                        </p:par>
                        <p:par>
                          <p:cTn id="35" fill="hold">
                            <p:stCondLst>
                              <p:cond delay="700"/>
                            </p:stCondLst>
                            <p:childTnLst>
                              <p:par>
                                <p:cTn id="36" presetID="53" presetClass="entr" presetSubtype="16" accel="50000" decel="5000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6" presetClass="emph" presetSubtype="0" accel="50000" decel="50000" autoRev="1" fill="hold" grpId="1" nodeType="withEffect">
                                  <p:stCondLst>
                                    <p:cond delay="0"/>
                                  </p:stCondLst>
                                  <p:childTnLst>
                                    <p:animScale>
                                      <p:cBhvr>
                                        <p:cTn id="42" dur="3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P spid="5" grpId="1"/>
      <p:bldP spid="7" grpId="0"/>
      <p:bldP spid="7" grpId="1"/>
      <p:bldP spid="2" grpId="0" animBg="1"/>
      <p:bldP spid="2"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AF42E-40B6-D51D-B4E6-27E3B94471A5}"/>
              </a:ext>
            </a:extLst>
          </p:cNvPr>
          <p:cNvSpPr>
            <a:spLocks noGrp="1"/>
          </p:cNvSpPr>
          <p:nvPr>
            <p:ph type="title"/>
          </p:nvPr>
        </p:nvSpPr>
        <p:spPr/>
        <p:txBody>
          <a:bodyPr/>
          <a:lstStyle/>
          <a:p>
            <a:r>
              <a:rPr lang="en-IE" dirty="0"/>
              <a:t>Integration capabilities</a:t>
            </a:r>
          </a:p>
        </p:txBody>
      </p:sp>
      <p:sp>
        <p:nvSpPr>
          <p:cNvPr id="4" name="Text Placeholder 3">
            <a:extLst>
              <a:ext uri="{FF2B5EF4-FFF2-40B4-BE49-F238E27FC236}">
                <a16:creationId xmlns:a16="http://schemas.microsoft.com/office/drawing/2014/main" id="{4090196F-997B-5D7F-3887-2E5BEFC04C83}"/>
              </a:ext>
            </a:extLst>
          </p:cNvPr>
          <p:cNvSpPr>
            <a:spLocks noGrp="1"/>
          </p:cNvSpPr>
          <p:nvPr>
            <p:ph type="body" idx="1"/>
          </p:nvPr>
        </p:nvSpPr>
        <p:spPr/>
        <p:txBody>
          <a:bodyPr/>
          <a:lstStyle/>
          <a:p>
            <a:r>
              <a:rPr lang="en-IE" dirty="0"/>
              <a:t>Bring your data from anywhere</a:t>
            </a:r>
          </a:p>
        </p:txBody>
      </p:sp>
    </p:spTree>
    <p:extLst>
      <p:ext uri="{BB962C8B-B14F-4D97-AF65-F5344CB8AC3E}">
        <p14:creationId xmlns:p14="http://schemas.microsoft.com/office/powerpoint/2010/main" val="5584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External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3D7-0ED4-41FF-D797-F2FAEB8E79D7}"/>
              </a:ext>
            </a:extLst>
          </p:cNvPr>
          <p:cNvSpPr>
            <a:spLocks noGrp="1"/>
          </p:cNvSpPr>
          <p:nvPr>
            <p:ph type="title"/>
          </p:nvPr>
        </p:nvSpPr>
        <p:spPr>
          <a:xfrm>
            <a:off x="838200" y="365125"/>
            <a:ext cx="10515600" cy="801523"/>
          </a:xfrm>
        </p:spPr>
        <p:txBody>
          <a:bodyPr/>
          <a:lstStyle/>
          <a:p>
            <a:r>
              <a:rPr lang="en-IE" b="1" dirty="0"/>
              <a:t>MSFT Internal</a:t>
            </a:r>
          </a:p>
        </p:txBody>
      </p:sp>
      <p:sp>
        <p:nvSpPr>
          <p:cNvPr id="3" name="Content Placeholder 2">
            <a:extLst>
              <a:ext uri="{FF2B5EF4-FFF2-40B4-BE49-F238E27FC236}">
                <a16:creationId xmlns:a16="http://schemas.microsoft.com/office/drawing/2014/main" id="{940CC221-F282-AC19-C2E3-5B6CE0953F61}"/>
              </a:ext>
            </a:extLst>
          </p:cNvPr>
          <p:cNvSpPr>
            <a:spLocks noGrp="1"/>
          </p:cNvSpPr>
          <p:nvPr>
            <p:ph idx="1"/>
          </p:nvPr>
        </p:nvSpPr>
        <p:spPr/>
        <p:txBody>
          <a:bodyPr/>
          <a:lstStyle/>
          <a:p>
            <a:pPr marL="0" indent="0">
              <a:buNone/>
            </a:pPr>
            <a:r>
              <a:rPr lang="en-GB" dirty="0"/>
              <a:t>While a customer use app.powerbi.com, for our internal usage and testing purposes, we can use the following:</a:t>
            </a:r>
          </a:p>
          <a:p>
            <a:r>
              <a:rPr lang="en-GB" dirty="0">
                <a:hlinkClick r:id="rId3"/>
              </a:rPr>
              <a:t>https://msit.powerbi.com/?trident=1 </a:t>
            </a:r>
            <a:r>
              <a:rPr lang="en-GB" dirty="0"/>
              <a:t>– more stable environment but does not yet have the latest version.</a:t>
            </a:r>
          </a:p>
          <a:p>
            <a:r>
              <a:rPr lang="en-GB" dirty="0">
                <a:hlinkClick r:id="rId4"/>
              </a:rPr>
              <a:t>http://dxt.powerbi.com/?trident=1 </a:t>
            </a:r>
            <a:r>
              <a:rPr lang="en-GB" dirty="0"/>
              <a:t>– intermediate environment, less stable but higher version that MSIT.</a:t>
            </a:r>
          </a:p>
          <a:p>
            <a:r>
              <a:rPr lang="en-GB" dirty="0">
                <a:hlinkClick r:id="rId5"/>
              </a:rPr>
              <a:t>http://daily.powerbi.com/?trident=1 </a:t>
            </a:r>
            <a:r>
              <a:rPr lang="en-GB" dirty="0"/>
              <a:t>– less stable environment but has the highest version available. It is used by PG.</a:t>
            </a:r>
          </a:p>
          <a:p>
            <a:endParaRPr lang="en-IE" dirty="0"/>
          </a:p>
        </p:txBody>
      </p:sp>
    </p:spTree>
    <p:extLst>
      <p:ext uri="{BB962C8B-B14F-4D97-AF65-F5344CB8AC3E}">
        <p14:creationId xmlns:p14="http://schemas.microsoft.com/office/powerpoint/2010/main" val="1279161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370C-F959-2132-073F-A26479C0B812}"/>
              </a:ext>
            </a:extLst>
          </p:cNvPr>
          <p:cNvSpPr>
            <a:spLocks noGrp="1"/>
          </p:cNvSpPr>
          <p:nvPr>
            <p:ph type="title"/>
          </p:nvPr>
        </p:nvSpPr>
        <p:spPr>
          <a:xfrm>
            <a:off x="170986" y="93697"/>
            <a:ext cx="10515600" cy="714375"/>
          </a:xfrm>
        </p:spPr>
        <p:txBody>
          <a:bodyPr/>
          <a:lstStyle/>
          <a:p>
            <a:r>
              <a:rPr lang="en-IE" dirty="0"/>
              <a:t>Existing tenant Preview</a:t>
            </a:r>
          </a:p>
        </p:txBody>
      </p:sp>
      <p:sp>
        <p:nvSpPr>
          <p:cNvPr id="3" name="Content Placeholder 2">
            <a:extLst>
              <a:ext uri="{FF2B5EF4-FFF2-40B4-BE49-F238E27FC236}">
                <a16:creationId xmlns:a16="http://schemas.microsoft.com/office/drawing/2014/main" id="{E94C72D7-42B4-DAE8-C750-BCEADBB25EFE}"/>
              </a:ext>
            </a:extLst>
          </p:cNvPr>
          <p:cNvSpPr>
            <a:spLocks noGrp="1"/>
          </p:cNvSpPr>
          <p:nvPr>
            <p:ph idx="1"/>
          </p:nvPr>
        </p:nvSpPr>
        <p:spPr>
          <a:xfrm>
            <a:off x="109653" y="808072"/>
            <a:ext cx="10515600" cy="4351338"/>
          </a:xfrm>
        </p:spPr>
        <p:txBody>
          <a:bodyPr/>
          <a:lstStyle/>
          <a:p>
            <a:r>
              <a:rPr lang="ru-RU" sz="1800" dirty="0">
                <a:effectLst/>
                <a:latin typeface="Calibri" panose="020F0502020204030204" pitchFamily="34" charset="0"/>
                <a:hlinkClick r:id="rId3"/>
              </a:rPr>
              <a:t>https://aka.ms/try-fabric</a:t>
            </a:r>
            <a:endParaRPr lang="en-IE" sz="1800" dirty="0">
              <a:effectLst/>
              <a:latin typeface="Calibri" panose="020F0502020204030204" pitchFamily="34" charset="0"/>
            </a:endParaRPr>
          </a:p>
          <a:p>
            <a:endParaRPr lang="en-IE" sz="1800" dirty="0">
              <a:latin typeface="Calibri" panose="020F0502020204030204" pitchFamily="34" charset="0"/>
            </a:endParaRPr>
          </a:p>
          <a:p>
            <a:endParaRPr lang="en-IE" dirty="0"/>
          </a:p>
        </p:txBody>
      </p:sp>
      <p:pic>
        <p:nvPicPr>
          <p:cNvPr id="5" name="Picture 4">
            <a:extLst>
              <a:ext uri="{FF2B5EF4-FFF2-40B4-BE49-F238E27FC236}">
                <a16:creationId xmlns:a16="http://schemas.microsoft.com/office/drawing/2014/main" id="{ED8D9E1D-CA22-BE24-D5ED-CB987AFB8270}"/>
              </a:ext>
            </a:extLst>
          </p:cNvPr>
          <p:cNvPicPr>
            <a:picLocks noChangeAspect="1"/>
          </p:cNvPicPr>
          <p:nvPr/>
        </p:nvPicPr>
        <p:blipFill>
          <a:blip r:embed="rId4"/>
          <a:stretch>
            <a:fillRect/>
          </a:stretch>
        </p:blipFill>
        <p:spPr>
          <a:xfrm>
            <a:off x="6308743" y="5782915"/>
            <a:ext cx="5715798" cy="847843"/>
          </a:xfrm>
          <a:prstGeom prst="rect">
            <a:avLst/>
          </a:prstGeom>
        </p:spPr>
      </p:pic>
      <p:pic>
        <p:nvPicPr>
          <p:cNvPr id="7" name="Picture 6">
            <a:extLst>
              <a:ext uri="{FF2B5EF4-FFF2-40B4-BE49-F238E27FC236}">
                <a16:creationId xmlns:a16="http://schemas.microsoft.com/office/drawing/2014/main" id="{C059035C-AFC3-A525-C9AC-92782BC526FE}"/>
              </a:ext>
            </a:extLst>
          </p:cNvPr>
          <p:cNvPicPr>
            <a:picLocks noChangeAspect="1"/>
          </p:cNvPicPr>
          <p:nvPr/>
        </p:nvPicPr>
        <p:blipFill>
          <a:blip r:embed="rId5"/>
          <a:stretch>
            <a:fillRect/>
          </a:stretch>
        </p:blipFill>
        <p:spPr>
          <a:xfrm>
            <a:off x="170986" y="1320895"/>
            <a:ext cx="7177486" cy="2750598"/>
          </a:xfrm>
          <a:prstGeom prst="rect">
            <a:avLst/>
          </a:prstGeom>
        </p:spPr>
      </p:pic>
      <p:pic>
        <p:nvPicPr>
          <p:cNvPr id="9" name="Picture 8">
            <a:extLst>
              <a:ext uri="{FF2B5EF4-FFF2-40B4-BE49-F238E27FC236}">
                <a16:creationId xmlns:a16="http://schemas.microsoft.com/office/drawing/2014/main" id="{95FEA671-B12B-A8FF-1DE3-D14A418B2E0C}"/>
              </a:ext>
            </a:extLst>
          </p:cNvPr>
          <p:cNvPicPr>
            <a:picLocks noChangeAspect="1"/>
          </p:cNvPicPr>
          <p:nvPr/>
        </p:nvPicPr>
        <p:blipFill>
          <a:blip r:embed="rId6"/>
          <a:stretch>
            <a:fillRect/>
          </a:stretch>
        </p:blipFill>
        <p:spPr>
          <a:xfrm>
            <a:off x="7917191" y="2844990"/>
            <a:ext cx="4107350" cy="2314420"/>
          </a:xfrm>
          <a:prstGeom prst="rect">
            <a:avLst/>
          </a:prstGeom>
        </p:spPr>
      </p:pic>
      <p:sp>
        <p:nvSpPr>
          <p:cNvPr id="11" name="TextBox 10">
            <a:extLst>
              <a:ext uri="{FF2B5EF4-FFF2-40B4-BE49-F238E27FC236}">
                <a16:creationId xmlns:a16="http://schemas.microsoft.com/office/drawing/2014/main" id="{10140B2B-E97E-5269-70CB-041F1D2047C4}"/>
              </a:ext>
            </a:extLst>
          </p:cNvPr>
          <p:cNvSpPr txBox="1"/>
          <p:nvPr/>
        </p:nvSpPr>
        <p:spPr>
          <a:xfrm>
            <a:off x="167459" y="5136584"/>
            <a:ext cx="5522937" cy="646331"/>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7"/>
              </a:rPr>
              <a:t>Microsoft Fabric (Preview) trial</a:t>
            </a:r>
            <a:endParaRPr lang="ru-RU" dirty="0"/>
          </a:p>
          <a:p>
            <a:pPr marL="285750" indent="-285750">
              <a:buFont typeface="Arial" panose="020B0604020202020204" pitchFamily="34" charset="0"/>
              <a:buChar char="•"/>
            </a:pPr>
            <a:r>
              <a:rPr lang="en-GB" dirty="0">
                <a:hlinkClick r:id="rId8"/>
              </a:rPr>
              <a:t>Buy a Microsoft Fabric subscription</a:t>
            </a:r>
            <a:endParaRPr lang="ru-RU" dirty="0"/>
          </a:p>
        </p:txBody>
      </p:sp>
    </p:spTree>
    <p:extLst>
      <p:ext uri="{BB962C8B-B14F-4D97-AF65-F5344CB8AC3E}">
        <p14:creationId xmlns:p14="http://schemas.microsoft.com/office/powerpoint/2010/main" val="46471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Why Fabric – short overview</a:t>
            </a:r>
          </a:p>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2066-AD61-8BEF-C5F3-C358C91557D0}"/>
              </a:ext>
            </a:extLst>
          </p:cNvPr>
          <p:cNvSpPr>
            <a:spLocks noGrp="1"/>
          </p:cNvSpPr>
          <p:nvPr>
            <p:ph type="title"/>
          </p:nvPr>
        </p:nvSpPr>
        <p:spPr/>
        <p:txBody>
          <a:bodyPr/>
          <a:lstStyle/>
          <a:p>
            <a:r>
              <a:rPr lang="en-IE" dirty="0"/>
              <a:t>New tenant</a:t>
            </a:r>
          </a:p>
        </p:txBody>
      </p:sp>
      <p:sp>
        <p:nvSpPr>
          <p:cNvPr id="5" name="Text Placeholder 4">
            <a:extLst>
              <a:ext uri="{FF2B5EF4-FFF2-40B4-BE49-F238E27FC236}">
                <a16:creationId xmlns:a16="http://schemas.microsoft.com/office/drawing/2014/main" id="{383DF050-5D1B-73D8-CC4D-2627909B123E}"/>
              </a:ext>
            </a:extLst>
          </p:cNvPr>
          <p:cNvSpPr>
            <a:spLocks noGrp="1"/>
          </p:cNvSpPr>
          <p:nvPr>
            <p:ph type="body" idx="1"/>
          </p:nvPr>
        </p:nvSpPr>
        <p:spPr/>
        <p:txBody>
          <a:bodyPr/>
          <a:lstStyle/>
          <a:p>
            <a:r>
              <a:rPr lang="en-IE" dirty="0"/>
              <a:t>End customer experience</a:t>
            </a:r>
          </a:p>
        </p:txBody>
      </p:sp>
    </p:spTree>
    <p:extLst>
      <p:ext uri="{BB962C8B-B14F-4D97-AF65-F5344CB8AC3E}">
        <p14:creationId xmlns:p14="http://schemas.microsoft.com/office/powerpoint/2010/main" val="138845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sp>
        <p:nvSpPr>
          <p:cNvPr id="3" name="Content Placeholder 2">
            <a:extLst>
              <a:ext uri="{FF2B5EF4-FFF2-40B4-BE49-F238E27FC236}">
                <a16:creationId xmlns:a16="http://schemas.microsoft.com/office/drawing/2014/main" id="{51831AEF-B934-32DD-AC9D-02410BC8F682}"/>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374999" y="648659"/>
            <a:ext cx="10226656" cy="5864284"/>
          </a:xfrm>
          <a:prstGeom prst="rect">
            <a:avLst/>
          </a:prstGeom>
        </p:spPr>
      </p:pic>
    </p:spTree>
    <p:extLst>
      <p:ext uri="{BB962C8B-B14F-4D97-AF65-F5344CB8AC3E}">
        <p14:creationId xmlns:p14="http://schemas.microsoft.com/office/powerpoint/2010/main" val="3361270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807-06D3-826C-8F12-C08F5E8838F1}"/>
              </a:ext>
            </a:extLst>
          </p:cNvPr>
          <p:cNvSpPr>
            <a:spLocks noGrp="1"/>
          </p:cNvSpPr>
          <p:nvPr>
            <p:ph type="title"/>
          </p:nvPr>
        </p:nvSpPr>
        <p:spPr>
          <a:xfrm>
            <a:off x="75149" y="194858"/>
            <a:ext cx="10515600" cy="587112"/>
          </a:xfrm>
        </p:spPr>
        <p:txBody>
          <a:bodyPr>
            <a:normAutofit fontScale="90000"/>
          </a:bodyPr>
          <a:lstStyle/>
          <a:p>
            <a:r>
              <a:rPr lang="en-IE" dirty="0"/>
              <a:t>PBI Capacity Settings</a:t>
            </a:r>
          </a:p>
        </p:txBody>
      </p:sp>
      <p:pic>
        <p:nvPicPr>
          <p:cNvPr id="5" name="Content Placeholder 4">
            <a:extLst>
              <a:ext uri="{FF2B5EF4-FFF2-40B4-BE49-F238E27FC236}">
                <a16:creationId xmlns:a16="http://schemas.microsoft.com/office/drawing/2014/main" id="{0634FB0A-E9A6-4966-A4E6-81C6567710ED}"/>
              </a:ext>
            </a:extLst>
          </p:cNvPr>
          <p:cNvPicPr>
            <a:picLocks noGrp="1" noChangeAspect="1"/>
          </p:cNvPicPr>
          <p:nvPr>
            <p:ph idx="1"/>
          </p:nvPr>
        </p:nvPicPr>
        <p:blipFill>
          <a:blip r:embed="rId3"/>
          <a:stretch>
            <a:fillRect/>
          </a:stretch>
        </p:blipFill>
        <p:spPr>
          <a:xfrm>
            <a:off x="306572" y="869616"/>
            <a:ext cx="6625588" cy="2695836"/>
          </a:xfrm>
        </p:spPr>
      </p:pic>
    </p:spTree>
    <p:extLst>
      <p:ext uri="{BB962C8B-B14F-4D97-AF65-F5344CB8AC3E}">
        <p14:creationId xmlns:p14="http://schemas.microsoft.com/office/powerpoint/2010/main" val="54773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5C01-920C-76C9-591D-0D5732458339}"/>
              </a:ext>
            </a:extLst>
          </p:cNvPr>
          <p:cNvSpPr>
            <a:spLocks noGrp="1"/>
          </p:cNvSpPr>
          <p:nvPr>
            <p:ph type="title"/>
          </p:nvPr>
        </p:nvSpPr>
        <p:spPr>
          <a:xfrm>
            <a:off x="41752" y="118520"/>
            <a:ext cx="5047357" cy="562517"/>
          </a:xfrm>
        </p:spPr>
        <p:txBody>
          <a:bodyPr>
            <a:normAutofit fontScale="90000"/>
          </a:bodyPr>
          <a:lstStyle/>
          <a:p>
            <a:r>
              <a:rPr lang="en-IE" b="1" dirty="0"/>
              <a:t>Org Access to Fabric</a:t>
            </a:r>
          </a:p>
        </p:txBody>
      </p:sp>
      <p:pic>
        <p:nvPicPr>
          <p:cNvPr id="5" name="Picture 4">
            <a:extLst>
              <a:ext uri="{FF2B5EF4-FFF2-40B4-BE49-F238E27FC236}">
                <a16:creationId xmlns:a16="http://schemas.microsoft.com/office/drawing/2014/main" id="{5C0FE70D-9DA9-3895-AD56-1568282C3D90}"/>
              </a:ext>
            </a:extLst>
          </p:cNvPr>
          <p:cNvPicPr>
            <a:picLocks noChangeAspect="1"/>
          </p:cNvPicPr>
          <p:nvPr/>
        </p:nvPicPr>
        <p:blipFill>
          <a:blip r:embed="rId3"/>
          <a:stretch>
            <a:fillRect/>
          </a:stretch>
        </p:blipFill>
        <p:spPr>
          <a:xfrm>
            <a:off x="715570" y="794582"/>
            <a:ext cx="2478636" cy="548321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94F4A-7A81-3C93-F072-5D1B54EB3BA6}"/>
              </a:ext>
            </a:extLst>
          </p:cNvPr>
          <p:cNvPicPr>
            <a:picLocks noChangeAspect="1"/>
          </p:cNvPicPr>
          <p:nvPr/>
        </p:nvPicPr>
        <p:blipFill>
          <a:blip r:embed="rId4"/>
          <a:stretch>
            <a:fillRect/>
          </a:stretch>
        </p:blipFill>
        <p:spPr>
          <a:xfrm>
            <a:off x="6098088" y="118520"/>
            <a:ext cx="5799415" cy="6448130"/>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DAA8705-6EF0-42B9-AE81-63C63EAC7FAE}"/>
              </a:ext>
            </a:extLst>
          </p:cNvPr>
          <p:cNvSpPr/>
          <p:nvPr/>
        </p:nvSpPr>
        <p:spPr>
          <a:xfrm>
            <a:off x="4536017" y="3125548"/>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F23C667E-FDA7-6748-0E97-A9D48D4C09CB}"/>
              </a:ext>
            </a:extLst>
          </p:cNvPr>
          <p:cNvSpPr txBox="1"/>
          <p:nvPr/>
        </p:nvSpPr>
        <p:spPr>
          <a:xfrm>
            <a:off x="109239" y="6458833"/>
            <a:ext cx="7407760" cy="307777"/>
          </a:xfrm>
          <a:prstGeom prst="rect">
            <a:avLst/>
          </a:prstGeom>
          <a:noFill/>
        </p:spPr>
        <p:txBody>
          <a:bodyPr wrap="square">
            <a:spAutoFit/>
          </a:bodyPr>
          <a:lstStyle/>
          <a:p>
            <a:r>
              <a:rPr lang="en-US" sz="1400" dirty="0">
                <a:hlinkClick r:id="rId5"/>
              </a:rPr>
              <a:t>Enable Microsoft Fabric for your organization - Microsoft Fabric | Microsoft Learn</a:t>
            </a:r>
            <a:endParaRPr lang="en-US" sz="1400" dirty="0"/>
          </a:p>
        </p:txBody>
      </p:sp>
    </p:spTree>
    <p:extLst>
      <p:ext uri="{BB962C8B-B14F-4D97-AF65-F5344CB8AC3E}">
        <p14:creationId xmlns:p14="http://schemas.microsoft.com/office/powerpoint/2010/main" val="179156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CBB2-F5A4-D819-3D41-1913C89E7667}"/>
              </a:ext>
            </a:extLst>
          </p:cNvPr>
          <p:cNvSpPr>
            <a:spLocks noGrp="1"/>
          </p:cNvSpPr>
          <p:nvPr>
            <p:ph type="title"/>
          </p:nvPr>
        </p:nvSpPr>
        <p:spPr>
          <a:xfrm>
            <a:off x="838200" y="365126"/>
            <a:ext cx="10515600" cy="593418"/>
          </a:xfrm>
        </p:spPr>
        <p:txBody>
          <a:bodyPr>
            <a:normAutofit fontScale="90000"/>
          </a:bodyPr>
          <a:lstStyle/>
          <a:p>
            <a:r>
              <a:rPr lang="en-IE" dirty="0"/>
              <a:t>After install</a:t>
            </a:r>
          </a:p>
        </p:txBody>
      </p:sp>
      <p:pic>
        <p:nvPicPr>
          <p:cNvPr id="5" name="Picture 4">
            <a:extLst>
              <a:ext uri="{FF2B5EF4-FFF2-40B4-BE49-F238E27FC236}">
                <a16:creationId xmlns:a16="http://schemas.microsoft.com/office/drawing/2014/main" id="{76E6AC0C-71AA-B4B9-FFCF-5B0335505100}"/>
              </a:ext>
            </a:extLst>
          </p:cNvPr>
          <p:cNvPicPr>
            <a:picLocks noChangeAspect="1"/>
          </p:cNvPicPr>
          <p:nvPr/>
        </p:nvPicPr>
        <p:blipFill>
          <a:blip r:embed="rId3"/>
          <a:stretch>
            <a:fillRect/>
          </a:stretch>
        </p:blipFill>
        <p:spPr>
          <a:xfrm>
            <a:off x="417862" y="857643"/>
            <a:ext cx="2437770" cy="5685046"/>
          </a:xfrm>
          <a:prstGeom prst="rect">
            <a:avLst/>
          </a:prstGeom>
        </p:spPr>
      </p:pic>
    </p:spTree>
    <p:extLst>
      <p:ext uri="{BB962C8B-B14F-4D97-AF65-F5344CB8AC3E}">
        <p14:creationId xmlns:p14="http://schemas.microsoft.com/office/powerpoint/2010/main" val="3238893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175367" y="1537941"/>
            <a:ext cx="5088039" cy="3960535"/>
          </a:xfrm>
          <a:prstGeom prst="rect">
            <a:avLst/>
          </a:prstGeom>
        </p:spPr>
      </p:pic>
      <p:pic>
        <p:nvPicPr>
          <p:cNvPr id="6" name="Picture 5">
            <a:extLst>
              <a:ext uri="{FF2B5EF4-FFF2-40B4-BE49-F238E27FC236}">
                <a16:creationId xmlns:a16="http://schemas.microsoft.com/office/drawing/2014/main" id="{368E9FE0-77C1-9F75-3891-6FCB2A6E59BC}"/>
              </a:ext>
            </a:extLst>
          </p:cNvPr>
          <p:cNvPicPr>
            <a:picLocks noChangeAspect="1"/>
          </p:cNvPicPr>
          <p:nvPr/>
        </p:nvPicPr>
        <p:blipFill>
          <a:blip r:embed="rId4"/>
          <a:stretch>
            <a:fillRect/>
          </a:stretch>
        </p:blipFill>
        <p:spPr>
          <a:xfrm>
            <a:off x="7321986" y="2114723"/>
            <a:ext cx="4230677" cy="2806969"/>
          </a:xfrm>
          <a:prstGeom prst="rect">
            <a:avLst/>
          </a:prstGeom>
        </p:spPr>
      </p:pic>
      <p:sp>
        <p:nvSpPr>
          <p:cNvPr id="7" name="Arrow: Right 6">
            <a:extLst>
              <a:ext uri="{FF2B5EF4-FFF2-40B4-BE49-F238E27FC236}">
                <a16:creationId xmlns:a16="http://schemas.microsoft.com/office/drawing/2014/main" id="{DABD06E6-7F37-00D6-5556-BE9284096CB6}"/>
              </a:ext>
            </a:extLst>
          </p:cNvPr>
          <p:cNvSpPr/>
          <p:nvPr/>
        </p:nvSpPr>
        <p:spPr>
          <a:xfrm>
            <a:off x="5723098" y="3214755"/>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235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6C2C-01FB-A063-CC2B-B86F83269739}"/>
              </a:ext>
            </a:extLst>
          </p:cNvPr>
          <p:cNvSpPr>
            <a:spLocks noGrp="1"/>
          </p:cNvSpPr>
          <p:nvPr>
            <p:ph type="title"/>
          </p:nvPr>
        </p:nvSpPr>
        <p:spPr/>
        <p:txBody>
          <a:bodyPr/>
          <a:lstStyle/>
          <a:p>
            <a:r>
              <a:rPr lang="en-US" dirty="0"/>
              <a:t>One Lake</a:t>
            </a:r>
          </a:p>
        </p:txBody>
      </p:sp>
      <p:sp>
        <p:nvSpPr>
          <p:cNvPr id="3" name="Rectangle 2">
            <a:extLst>
              <a:ext uri="{FF2B5EF4-FFF2-40B4-BE49-F238E27FC236}">
                <a16:creationId xmlns:a16="http://schemas.microsoft.com/office/drawing/2014/main" id="{19CBFABC-D13A-C254-D796-D9C130618322}"/>
              </a:ext>
            </a:extLst>
          </p:cNvPr>
          <p:cNvSpPr/>
          <p:nvPr/>
        </p:nvSpPr>
        <p:spPr bwMode="auto">
          <a:xfrm>
            <a:off x="918904" y="1689163"/>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3494690" y="1689163"/>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963197" y="26883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963197" y="3638832"/>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3494690" y="2685582"/>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2833290" y="2031500"/>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2877583" y="3027919"/>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2877583" y="3027919"/>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142529" y="1926396"/>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OneLake</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2" name="Picture 21" descr="A screenshot of a computer screen&#10;&#10;Description automatically generated with low confidence">
            <a:extLst>
              <a:ext uri="{FF2B5EF4-FFF2-40B4-BE49-F238E27FC236}">
                <a16:creationId xmlns:a16="http://schemas.microsoft.com/office/drawing/2014/main" id="{21BA7DEA-7197-C161-C09E-45D9248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35" y="4765692"/>
            <a:ext cx="3147750" cy="1892720"/>
          </a:xfrm>
          <a:prstGeom prst="rect">
            <a:avLst/>
          </a:prstGeom>
        </p:spPr>
      </p:pic>
      <p:sp>
        <p:nvSpPr>
          <p:cNvPr id="24" name="TextBox 23">
            <a:extLst>
              <a:ext uri="{FF2B5EF4-FFF2-40B4-BE49-F238E27FC236}">
                <a16:creationId xmlns:a16="http://schemas.microsoft.com/office/drawing/2014/main" id="{C74A0EE5-4704-D6FF-4568-5C115C732B2E}"/>
              </a:ext>
            </a:extLst>
          </p:cNvPr>
          <p:cNvSpPr txBox="1"/>
          <p:nvPr/>
        </p:nvSpPr>
        <p:spPr>
          <a:xfrm>
            <a:off x="998858" y="5591179"/>
            <a:ext cx="60967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Each tenant will have only one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and any tenant can access files in other tenants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via shortcuts</a:t>
            </a:r>
          </a:p>
        </p:txBody>
      </p:sp>
    </p:spTree>
    <p:extLst>
      <p:ext uri="{BB962C8B-B14F-4D97-AF65-F5344CB8AC3E}">
        <p14:creationId xmlns:p14="http://schemas.microsoft.com/office/powerpoint/2010/main" val="27570090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4239983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2"/>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3"/>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85588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b="1"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a:p>
            <a:endParaRPr lang="en-IE" dirty="0"/>
          </a:p>
          <a:p>
            <a:pPr marL="0" indent="0">
              <a:buNone/>
            </a:pPr>
            <a:r>
              <a:rPr lang="en-IE" b="1" dirty="0"/>
              <a:t>Optional</a:t>
            </a:r>
          </a:p>
          <a:p>
            <a:r>
              <a:rPr lang="en-IE" dirty="0">
                <a:hlinkClick r:id="rId4"/>
              </a:rPr>
              <a:t>SSMS</a:t>
            </a:r>
            <a:r>
              <a:rPr lang="en-IE" dirty="0"/>
              <a:t> </a:t>
            </a:r>
          </a:p>
          <a:p>
            <a:r>
              <a:rPr lang="en-IE" dirty="0">
                <a:hlinkClick r:id="rId5"/>
              </a:rPr>
              <a:t>Azure Data Studio</a:t>
            </a:r>
            <a:endParaRPr lang="en-IE" dirty="0"/>
          </a:p>
          <a:p>
            <a:r>
              <a:rPr lang="en-IE" dirty="0"/>
              <a:t>Python</a:t>
            </a:r>
          </a:p>
          <a:p>
            <a:r>
              <a:rPr lang="en-IE" dirty="0"/>
              <a:t>Anaconda</a:t>
            </a:r>
          </a:p>
        </p:txBody>
      </p:sp>
    </p:spTree>
    <p:extLst>
      <p:ext uri="{BB962C8B-B14F-4D97-AF65-F5344CB8AC3E}">
        <p14:creationId xmlns:p14="http://schemas.microsoft.com/office/powerpoint/2010/main" val="920578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9CFAB-DF69-21B7-149F-B6F525A88E7A}"/>
              </a:ext>
            </a:extLst>
          </p:cNvPr>
          <p:cNvSpPr>
            <a:spLocks noGrp="1"/>
          </p:cNvSpPr>
          <p:nvPr>
            <p:ph type="title"/>
          </p:nvPr>
        </p:nvSpPr>
        <p:spPr>
          <a:xfrm>
            <a:off x="600308" y="469203"/>
            <a:ext cx="10515600" cy="735129"/>
          </a:xfrm>
        </p:spPr>
        <p:txBody>
          <a:bodyPr/>
          <a:lstStyle/>
          <a:p>
            <a:r>
              <a:rPr lang="en-IE" b="1" dirty="0"/>
              <a:t>Value prop</a:t>
            </a:r>
          </a:p>
        </p:txBody>
      </p:sp>
      <p:sp>
        <p:nvSpPr>
          <p:cNvPr id="5" name="Content Placeholder 4">
            <a:extLst>
              <a:ext uri="{FF2B5EF4-FFF2-40B4-BE49-F238E27FC236}">
                <a16:creationId xmlns:a16="http://schemas.microsoft.com/office/drawing/2014/main" id="{3927E91F-42EB-4DBF-AA16-F1BF964BE86E}"/>
              </a:ext>
            </a:extLst>
          </p:cNvPr>
          <p:cNvSpPr>
            <a:spLocks noGrp="1"/>
          </p:cNvSpPr>
          <p:nvPr>
            <p:ph idx="1"/>
          </p:nvPr>
        </p:nvSpPr>
        <p:spPr/>
        <p:txBody>
          <a:bodyPr/>
          <a:lstStyle/>
          <a:p>
            <a:r>
              <a:rPr lang="en-GB" dirty="0"/>
              <a:t>Democratize Analytics</a:t>
            </a:r>
          </a:p>
          <a:p>
            <a:r>
              <a:rPr lang="en-GB" dirty="0"/>
              <a:t>Single source of truth </a:t>
            </a:r>
          </a:p>
          <a:p>
            <a:r>
              <a:rPr lang="en-GB" dirty="0"/>
              <a:t>One Security - Open but governed </a:t>
            </a:r>
            <a:r>
              <a:rPr lang="en-GB"/>
              <a:t>and secure</a:t>
            </a:r>
            <a:endParaRPr lang="en-GB" dirty="0"/>
          </a:p>
          <a:p>
            <a:r>
              <a:rPr lang="en-GB" dirty="0"/>
              <a:t>Simplify scalability</a:t>
            </a:r>
          </a:p>
        </p:txBody>
      </p:sp>
    </p:spTree>
    <p:extLst>
      <p:ext uri="{BB962C8B-B14F-4D97-AF65-F5344CB8AC3E}">
        <p14:creationId xmlns:p14="http://schemas.microsoft.com/office/powerpoint/2010/main" val="162311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21C-998F-AE88-AAB7-BAEB8C750192}"/>
              </a:ext>
            </a:extLst>
          </p:cNvPr>
          <p:cNvSpPr>
            <a:spLocks noGrp="1"/>
          </p:cNvSpPr>
          <p:nvPr>
            <p:ph type="title"/>
          </p:nvPr>
        </p:nvSpPr>
        <p:spPr/>
        <p:txBody>
          <a:bodyPr/>
          <a:lstStyle/>
          <a:p>
            <a:r>
              <a:rPr lang="en-IE" dirty="0"/>
              <a:t>Commercial Resources</a:t>
            </a:r>
          </a:p>
        </p:txBody>
      </p:sp>
      <p:sp>
        <p:nvSpPr>
          <p:cNvPr id="3" name="Content Placeholder 2">
            <a:extLst>
              <a:ext uri="{FF2B5EF4-FFF2-40B4-BE49-F238E27FC236}">
                <a16:creationId xmlns:a16="http://schemas.microsoft.com/office/drawing/2014/main" id="{C57D3B59-6936-0501-AB09-188B48972766}"/>
              </a:ext>
            </a:extLst>
          </p:cNvPr>
          <p:cNvSpPr>
            <a:spLocks noGrp="1"/>
          </p:cNvSpPr>
          <p:nvPr>
            <p:ph idx="1"/>
          </p:nvPr>
        </p:nvSpPr>
        <p:spPr/>
        <p:txBody>
          <a:bodyPr/>
          <a:lstStyle/>
          <a:p>
            <a:r>
              <a:rPr lang="en-IE" dirty="0">
                <a:hlinkClick r:id="rId2"/>
              </a:rPr>
              <a:t>Microsoft Fabric licenses</a:t>
            </a:r>
            <a:endParaRPr lang="en-IE" dirty="0"/>
          </a:p>
          <a:p>
            <a:endParaRPr lang="en-IE" dirty="0"/>
          </a:p>
        </p:txBody>
      </p:sp>
    </p:spTree>
    <p:extLst>
      <p:ext uri="{BB962C8B-B14F-4D97-AF65-F5344CB8AC3E}">
        <p14:creationId xmlns:p14="http://schemas.microsoft.com/office/powerpoint/2010/main" val="2848649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
        <p:nvSpPr>
          <p:cNvPr id="10" name="Title 9">
            <a:extLst>
              <a:ext uri="{FF2B5EF4-FFF2-40B4-BE49-F238E27FC236}">
                <a16:creationId xmlns:a16="http://schemas.microsoft.com/office/drawing/2014/main" id="{95073223-0A3F-4274-8412-CB159D6C4464}"/>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Fabric</a:t>
            </a:r>
          </a:p>
        </p:txBody>
      </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2B5-131A-A2DF-10CE-18C5610B9B86}"/>
              </a:ext>
            </a:extLst>
          </p:cNvPr>
          <p:cNvSpPr>
            <a:spLocks noGrp="1"/>
          </p:cNvSpPr>
          <p:nvPr>
            <p:ph type="title"/>
          </p:nvPr>
        </p:nvSpPr>
        <p:spPr/>
        <p:txBody>
          <a:bodyPr/>
          <a:lstStyle/>
          <a:p>
            <a:r>
              <a:rPr lang="en-US"/>
              <a:t>Transforming the Data Estate</a:t>
            </a:r>
          </a:p>
        </p:txBody>
      </p:sp>
      <p:sp>
        <p:nvSpPr>
          <p:cNvPr id="3" name="Text Placeholder 2">
            <a:extLst>
              <a:ext uri="{FF2B5EF4-FFF2-40B4-BE49-F238E27FC236}">
                <a16:creationId xmlns:a16="http://schemas.microsoft.com/office/drawing/2014/main" id="{AF2F2D5E-6DFF-7044-46DC-3E02650D5AE8}"/>
              </a:ext>
            </a:extLst>
          </p:cNvPr>
          <p:cNvSpPr>
            <a:spLocks noGrp="1"/>
          </p:cNvSpPr>
          <p:nvPr>
            <p:ph type="body" idx="1"/>
          </p:nvPr>
        </p:nvSpPr>
        <p:spPr/>
        <p:txBody>
          <a:bodyPr/>
          <a:lstStyle/>
          <a:p>
            <a:r>
              <a:rPr lang="en-US"/>
              <a:t>Current Synapse PaaS</a:t>
            </a:r>
          </a:p>
        </p:txBody>
      </p:sp>
      <p:sp>
        <p:nvSpPr>
          <p:cNvPr id="4" name="Content Placeholder 3">
            <a:extLst>
              <a:ext uri="{FF2B5EF4-FFF2-40B4-BE49-F238E27FC236}">
                <a16:creationId xmlns:a16="http://schemas.microsoft.com/office/drawing/2014/main" id="{5C2F6D67-B9EC-DDF5-A23C-B63DDC9EBB9D}"/>
              </a:ext>
            </a:extLst>
          </p:cNvPr>
          <p:cNvSpPr>
            <a:spLocks noGrp="1"/>
          </p:cNvSpPr>
          <p:nvPr>
            <p:ph sz="half" idx="2"/>
          </p:nvPr>
        </p:nvSpPr>
        <p:spPr/>
        <p:txBody>
          <a:bodyPr>
            <a:normAutofit lnSpcReduction="10000"/>
          </a:bodyPr>
          <a:lstStyle/>
          <a:p>
            <a:r>
              <a:rPr lang="en-US"/>
              <a:t>Upfront provisioning and configuration</a:t>
            </a:r>
          </a:p>
          <a:p>
            <a:r>
              <a:rPr lang="en-US"/>
              <a:t>Limitations with Synapse Workspaces</a:t>
            </a:r>
          </a:p>
          <a:p>
            <a:r>
              <a:rPr lang="en-US"/>
              <a:t>Scalability issues </a:t>
            </a:r>
          </a:p>
          <a:p>
            <a:r>
              <a:rPr lang="en-US"/>
              <a:t>Data Duplication</a:t>
            </a:r>
          </a:p>
          <a:p>
            <a:r>
              <a:rPr lang="en-US"/>
              <a:t>IT bottleneck, latency</a:t>
            </a:r>
          </a:p>
          <a:p>
            <a:r>
              <a:rPr lang="en-US"/>
              <a:t>Data Sharing not robust</a:t>
            </a:r>
          </a:p>
          <a:p>
            <a:endParaRPr lang="en-US"/>
          </a:p>
          <a:p>
            <a:endParaRPr lang="en-US"/>
          </a:p>
          <a:p>
            <a:endParaRPr lang="en-US"/>
          </a:p>
        </p:txBody>
      </p:sp>
      <p:sp>
        <p:nvSpPr>
          <p:cNvPr id="5" name="Text Placeholder 4">
            <a:extLst>
              <a:ext uri="{FF2B5EF4-FFF2-40B4-BE49-F238E27FC236}">
                <a16:creationId xmlns:a16="http://schemas.microsoft.com/office/drawing/2014/main" id="{E9667C29-4A54-0DE8-84FB-5EDA73FAD34B}"/>
              </a:ext>
            </a:extLst>
          </p:cNvPr>
          <p:cNvSpPr>
            <a:spLocks noGrp="1"/>
          </p:cNvSpPr>
          <p:nvPr>
            <p:ph type="body" sz="quarter" idx="3"/>
          </p:nvPr>
        </p:nvSpPr>
        <p:spPr/>
        <p:txBody>
          <a:bodyPr/>
          <a:lstStyle/>
          <a:p>
            <a:r>
              <a:rPr lang="en-US"/>
              <a:t>Future Trident SaaS</a:t>
            </a:r>
          </a:p>
        </p:txBody>
      </p:sp>
      <p:sp>
        <p:nvSpPr>
          <p:cNvPr id="6" name="Content Placeholder 5">
            <a:extLst>
              <a:ext uri="{FF2B5EF4-FFF2-40B4-BE49-F238E27FC236}">
                <a16:creationId xmlns:a16="http://schemas.microsoft.com/office/drawing/2014/main" id="{1B959317-1B9D-4134-7937-EF19B3877323}"/>
              </a:ext>
            </a:extLst>
          </p:cNvPr>
          <p:cNvSpPr>
            <a:spLocks noGrp="1"/>
          </p:cNvSpPr>
          <p:nvPr>
            <p:ph sz="quarter" idx="4"/>
          </p:nvPr>
        </p:nvSpPr>
        <p:spPr/>
        <p:txBody>
          <a:bodyPr>
            <a:normAutofit lnSpcReduction="10000"/>
          </a:bodyPr>
          <a:lstStyle/>
          <a:p>
            <a:r>
              <a:rPr lang="en-US"/>
              <a:t>Fully managed SaaS platform</a:t>
            </a:r>
          </a:p>
          <a:p>
            <a:r>
              <a:rPr lang="en-US"/>
              <a:t>Enterprise capabilities are pre-provisioned as part of the tenant</a:t>
            </a:r>
          </a:p>
          <a:p>
            <a:r>
              <a:rPr lang="en-US"/>
              <a:t>Built in governance</a:t>
            </a:r>
          </a:p>
          <a:p>
            <a:r>
              <a:rPr lang="en-US"/>
              <a:t>Flexible workspaces that support data product sharing</a:t>
            </a:r>
          </a:p>
          <a:p>
            <a:r>
              <a:rPr lang="en-US"/>
              <a:t>Full separation of storage and compute</a:t>
            </a:r>
          </a:p>
        </p:txBody>
      </p:sp>
    </p:spTree>
    <p:extLst>
      <p:ext uri="{BB962C8B-B14F-4D97-AF65-F5344CB8AC3E}">
        <p14:creationId xmlns:p14="http://schemas.microsoft.com/office/powerpoint/2010/main" val="279796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481013" y="3752849"/>
            <a:ext cx="3290887" cy="2452687"/>
          </a:xfrm>
        </p:spPr>
        <p:txBody>
          <a:bodyPr anchor="ctr">
            <a:normAutofit/>
          </a:bodyPr>
          <a:lstStyle/>
          <a:p>
            <a:r>
              <a:rPr lang="en-IE" sz="3600" b="1" dirty="0"/>
              <a:t>One Lake</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5773282" y="3817585"/>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940</TotalTime>
  <Words>2496</Words>
  <Application>Microsoft Office PowerPoint</Application>
  <PresentationFormat>Widescreen</PresentationFormat>
  <Paragraphs>349</Paragraphs>
  <Slides>43</Slides>
  <Notes>30</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43</vt:i4>
      </vt:variant>
    </vt:vector>
  </HeadingPairs>
  <TitlesOfParts>
    <vt:vector size="56"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1_TCL-WC Template | White</vt:lpstr>
      <vt:lpstr>1_Office Theme</vt:lpstr>
      <vt:lpstr>Microsoft Fabric</vt:lpstr>
      <vt:lpstr>Ze Plan</vt:lpstr>
      <vt:lpstr>Why Fabric?</vt:lpstr>
      <vt:lpstr>Value prop</vt:lpstr>
      <vt:lpstr>Enterprise business intelligence </vt:lpstr>
      <vt:lpstr>Microsoft Fabric</vt:lpstr>
      <vt:lpstr>Transforming the Data Estate</vt:lpstr>
      <vt:lpstr>Things To come</vt:lpstr>
      <vt:lpstr>One Lake</vt:lpstr>
      <vt:lpstr>OneLake for all data “The OneDrive for data”</vt:lpstr>
      <vt:lpstr>OneLake for all data 2 “The OneDrive for data”</vt:lpstr>
      <vt:lpstr>A single unified SaaS data lake “No silos”</vt:lpstr>
      <vt:lpstr>Integration capabilities</vt:lpstr>
      <vt:lpstr>PowerPoint Presentation</vt:lpstr>
      <vt:lpstr>Everyone is welcome </vt:lpstr>
      <vt:lpstr>Fabric Tenant creation</vt:lpstr>
      <vt:lpstr>Prerequisites</vt:lpstr>
      <vt:lpstr>MSFT Internal</vt:lpstr>
      <vt:lpstr>Existing tenant Preview</vt:lpstr>
      <vt:lpstr>New tenant</vt:lpstr>
      <vt:lpstr>M365 tenant location</vt:lpstr>
      <vt:lpstr>PBI Capacity Settings</vt:lpstr>
      <vt:lpstr>Create Fabric on Azure Portal</vt:lpstr>
      <vt:lpstr>Choose Capacity (preview! June’23)</vt:lpstr>
      <vt:lpstr>Capacity can be paused!</vt:lpstr>
      <vt:lpstr>PowerBI Admin page</vt:lpstr>
      <vt:lpstr>Spark Settings</vt:lpstr>
      <vt:lpstr>Org Access to Fabric</vt:lpstr>
      <vt:lpstr>After install</vt:lpstr>
      <vt:lpstr>Create Lakehouse</vt:lpstr>
      <vt:lpstr>One Lake</vt:lpstr>
      <vt:lpstr>SQL Endpoint</vt:lpstr>
      <vt:lpstr>SSMS Connectivity</vt:lpstr>
      <vt:lpstr>VM Setup</vt:lpstr>
      <vt:lpstr>Domains</vt:lpstr>
      <vt:lpstr>Data files used</vt:lpstr>
      <vt:lpstr>Parquet file</vt:lpstr>
      <vt:lpstr>Dataset restrictions</vt:lpstr>
      <vt:lpstr>Troubleshooting</vt:lpstr>
      <vt:lpstr>Learning Resources</vt:lpstr>
      <vt:lpstr>Commercial Resources</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197</cp:revision>
  <dcterms:created xsi:type="dcterms:W3CDTF">2023-06-14T09:49:31Z</dcterms:created>
  <dcterms:modified xsi:type="dcterms:W3CDTF">2023-06-21T15:23:34Z</dcterms:modified>
</cp:coreProperties>
</file>